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Poppins"/>
      <p:regular r:id="rId17"/>
      <p:bold r:id="rId18"/>
      <p:italic r:id="rId19"/>
      <p:boldItalic r:id="rId20"/>
    </p:embeddedFont>
    <p:embeddedFont>
      <p:font typeface="Montserrat Light"/>
      <p:regular r:id="rId21"/>
      <p:bold r:id="rId22"/>
      <p:italic r:id="rId23"/>
      <p:boldItalic r:id="rId24"/>
    </p:embeddedFont>
    <p:embeddedFont>
      <p:font typeface="Poppins ExtraBold"/>
      <p:bold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boldItalic.fntdata"/><Relationship Id="rId22" Type="http://schemas.openxmlformats.org/officeDocument/2006/relationships/font" Target="fonts/MontserratLight-bold.fntdata"/><Relationship Id="rId21" Type="http://schemas.openxmlformats.org/officeDocument/2006/relationships/font" Target="fonts/MontserratLight-regular.fntdata"/><Relationship Id="rId24" Type="http://schemas.openxmlformats.org/officeDocument/2006/relationships/font" Target="fonts/MontserratLight-boldItalic.fntdata"/><Relationship Id="rId23" Type="http://schemas.openxmlformats.org/officeDocument/2006/relationships/font" Target="fonts/MontserratLigh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ExtraBold-boldItalic.fntdata"/><Relationship Id="rId25" Type="http://schemas.openxmlformats.org/officeDocument/2006/relationships/font" Target="fonts/PoppinsExtraBo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oppins-regular.fntdata"/><Relationship Id="rId16" Type="http://schemas.openxmlformats.org/officeDocument/2006/relationships/slide" Target="slides/slide11.xml"/><Relationship Id="rId19" Type="http://schemas.openxmlformats.org/officeDocument/2006/relationships/font" Target="fonts/Poppins-italic.fntdata"/><Relationship Id="rId18" Type="http://schemas.openxmlformats.org/officeDocument/2006/relationships/font" Target="fonts/Poppins-bold.fntdata"/></Relationships>
</file>

<file path=ppt/media/image1.png>
</file>

<file path=ppt/media/image10.png>
</file>

<file path=ppt/media/image11.png>
</file>

<file path=ppt/media/image12.png>
</file>

<file path=ppt/media/image14.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4456c57ca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4456c57ca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600">
              <a:solidFill>
                <a:schemeClr val="dk1"/>
              </a:solidFill>
              <a:latin typeface="Montserrat Light"/>
              <a:ea typeface="Montserrat Light"/>
              <a:cs typeface="Montserrat Light"/>
              <a:sym typeface="Montserrat Ligh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4456c57ca2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4456c57ca2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45c20d358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45c20d358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4456c57ca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4456c57ca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4456c57ca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4456c57ca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4456c57ca2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4456c57ca2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4456c57ca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4456c57ca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4456c57ca2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4456c57ca2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4456c57ca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4456c57ca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4456c57ca2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4456c57ca2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600">
              <a:solidFill>
                <a:schemeClr val="dk1"/>
              </a:solidFill>
              <a:latin typeface="Montserrat Light"/>
              <a:ea typeface="Montserrat Light"/>
              <a:cs typeface="Montserrat Light"/>
              <a:sym typeface="Montserrat 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4456c57ca2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4456c57ca2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Char char="-"/>
            </a:pPr>
            <a:r>
              <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1200"/>
              </a:spcBef>
              <a:spcAft>
                <a:spcPts val="0"/>
              </a:spcAft>
              <a:buClr>
                <a:schemeClr val="dk1"/>
              </a:buClr>
              <a:buSzPts val="1800"/>
              <a:buChar char="○"/>
              <a:defRPr/>
            </a:lvl2pPr>
            <a:lvl3pPr indent="-342900" lvl="2" marL="1371600" rtl="0" algn="l">
              <a:spcBef>
                <a:spcPts val="1200"/>
              </a:spcBef>
              <a:spcAft>
                <a:spcPts val="0"/>
              </a:spcAft>
              <a:buClr>
                <a:schemeClr val="dk1"/>
              </a:buClr>
              <a:buSzPts val="1800"/>
              <a:buChar char="■"/>
              <a:defRPr/>
            </a:lvl3pPr>
            <a:lvl4pPr indent="-342900" lvl="3" marL="1828800" rtl="0" algn="l">
              <a:spcBef>
                <a:spcPts val="1200"/>
              </a:spcBef>
              <a:spcAft>
                <a:spcPts val="0"/>
              </a:spcAft>
              <a:buClr>
                <a:schemeClr val="dk1"/>
              </a:buClr>
              <a:buSzPts val="1800"/>
              <a:buChar char="●"/>
              <a:defRPr/>
            </a:lvl4pPr>
            <a:lvl5pPr indent="-342900" lvl="4" marL="2286000" rtl="0" algn="l">
              <a:spcBef>
                <a:spcPts val="1200"/>
              </a:spcBef>
              <a:spcAft>
                <a:spcPts val="0"/>
              </a:spcAft>
              <a:buClr>
                <a:schemeClr val="dk1"/>
              </a:buClr>
              <a:buSzPts val="1800"/>
              <a:buChar char="○"/>
              <a:defRPr/>
            </a:lvl5pPr>
            <a:lvl6pPr indent="-342900" lvl="5" marL="2743200" rtl="0" algn="l">
              <a:spcBef>
                <a:spcPts val="1200"/>
              </a:spcBef>
              <a:spcAft>
                <a:spcPts val="0"/>
              </a:spcAft>
              <a:buClr>
                <a:schemeClr val="dk1"/>
              </a:buClr>
              <a:buSzPts val="1800"/>
              <a:buChar char="■"/>
              <a:defRPr/>
            </a:lvl6pPr>
            <a:lvl7pPr indent="-342900" lvl="6" marL="3200400" rtl="0" algn="l">
              <a:spcBef>
                <a:spcPts val="1200"/>
              </a:spcBef>
              <a:spcAft>
                <a:spcPts val="0"/>
              </a:spcAft>
              <a:buClr>
                <a:schemeClr val="dk1"/>
              </a:buClr>
              <a:buSzPts val="1800"/>
              <a:buChar char="●"/>
              <a:defRPr/>
            </a:lvl7pPr>
            <a:lvl8pPr indent="-342900" lvl="7" marL="3657600" rtl="0" algn="l">
              <a:spcBef>
                <a:spcPts val="1200"/>
              </a:spcBef>
              <a:spcAft>
                <a:spcPts val="0"/>
              </a:spcAft>
              <a:buClr>
                <a:schemeClr val="dk1"/>
              </a:buClr>
              <a:buSzPts val="1800"/>
              <a:buChar char="○"/>
              <a:defRPr/>
            </a:lvl8pPr>
            <a:lvl9pPr indent="-342900" lvl="8" marL="4114800" rtl="0" algn="l">
              <a:spcBef>
                <a:spcPts val="1200"/>
              </a:spcBef>
              <a:spcAft>
                <a:spcPts val="1200"/>
              </a:spcAft>
              <a:buClr>
                <a:schemeClr val="dk1"/>
              </a:buClr>
              <a:buSzPts val="1800"/>
              <a:buChar char="■"/>
              <a:defRPr/>
            </a:lvl9pPr>
          </a:lstStyle>
          <a:p/>
        </p:txBody>
      </p:sp>
      <p:sp>
        <p:nvSpPr>
          <p:cNvPr id="53" name="Google Shape;5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4.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nvSpPr>
        <p:spPr>
          <a:xfrm>
            <a:off x="7491133" y="4644625"/>
            <a:ext cx="157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Poppins"/>
                <a:ea typeface="Poppins"/>
                <a:cs typeface="Poppins"/>
                <a:sym typeface="Poppins"/>
              </a:rPr>
              <a:t>www.eduwork.id</a:t>
            </a:r>
            <a:endParaRPr sz="900">
              <a:solidFill>
                <a:srgbClr val="FFFFFF"/>
              </a:solidFill>
              <a:latin typeface="Poppins"/>
              <a:ea typeface="Poppins"/>
              <a:cs typeface="Poppins"/>
              <a:sym typeface="Poppins"/>
            </a:endParaRPr>
          </a:p>
        </p:txBody>
      </p:sp>
      <p:sp>
        <p:nvSpPr>
          <p:cNvPr id="61" name="Google Shape;61;p14"/>
          <p:cNvSpPr/>
          <p:nvPr/>
        </p:nvSpPr>
        <p:spPr>
          <a:xfrm>
            <a:off x="585875" y="1625210"/>
            <a:ext cx="600300" cy="83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531828" y="2704695"/>
            <a:ext cx="3722700" cy="1746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txBox="1"/>
          <p:nvPr/>
        </p:nvSpPr>
        <p:spPr>
          <a:xfrm>
            <a:off x="471700" y="1846925"/>
            <a:ext cx="4356300" cy="7665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4200">
                <a:solidFill>
                  <a:srgbClr val="FFFFFF"/>
                </a:solidFill>
                <a:latin typeface="Poppins ExtraBold"/>
                <a:ea typeface="Poppins ExtraBold"/>
                <a:cs typeface="Poppins ExtraBold"/>
                <a:sym typeface="Poppins ExtraBold"/>
              </a:rPr>
              <a:t>Javascript</a:t>
            </a:r>
            <a:endParaRPr sz="4200">
              <a:solidFill>
                <a:srgbClr val="FFFFFF"/>
              </a:solidFill>
              <a:latin typeface="Poppins ExtraBold"/>
              <a:ea typeface="Poppins ExtraBold"/>
              <a:cs typeface="Poppins ExtraBold"/>
              <a:sym typeface="Poppins ExtraBold"/>
            </a:endParaRPr>
          </a:p>
        </p:txBody>
      </p:sp>
      <p:sp>
        <p:nvSpPr>
          <p:cNvPr id="64" name="Google Shape;64;p14"/>
          <p:cNvSpPr txBox="1"/>
          <p:nvPr/>
        </p:nvSpPr>
        <p:spPr>
          <a:xfrm>
            <a:off x="471700" y="2477502"/>
            <a:ext cx="4155300" cy="7665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700">
                <a:solidFill>
                  <a:srgbClr val="FFFFFF"/>
                </a:solidFill>
                <a:latin typeface="Poppins"/>
                <a:ea typeface="Poppins"/>
                <a:cs typeface="Poppins"/>
                <a:sym typeface="Poppins"/>
              </a:rPr>
              <a:t>Present by Eduwork.id</a:t>
            </a:r>
            <a:endParaRPr sz="1700">
              <a:solidFill>
                <a:srgbClr val="FFFFFF"/>
              </a:solidFill>
              <a:latin typeface="Poppins"/>
              <a:ea typeface="Poppins"/>
              <a:cs typeface="Poppins"/>
              <a:sym typeface="Poppins"/>
            </a:endParaRPr>
          </a:p>
        </p:txBody>
      </p:sp>
      <p:pic>
        <p:nvPicPr>
          <p:cNvPr id="65" name="Google Shape;65;p14"/>
          <p:cNvPicPr preferRelativeResize="0"/>
          <p:nvPr/>
        </p:nvPicPr>
        <p:blipFill rotWithShape="1">
          <a:blip r:embed="rId4">
            <a:alphaModFix/>
          </a:blip>
          <a:srcRect b="20769" l="68489" r="58548" t="19202"/>
          <a:stretch/>
        </p:blipFill>
        <p:spPr>
          <a:xfrm flipH="1">
            <a:off x="5670900" y="0"/>
            <a:ext cx="3473100" cy="5143500"/>
          </a:xfrm>
          <a:prstGeom prst="round1Rect">
            <a:avLst>
              <a:gd fmla="val 16667" name="adj"/>
            </a:avLst>
          </a:prstGeom>
          <a:noFill/>
          <a:ln>
            <a:noFill/>
          </a:ln>
        </p:spPr>
      </p:pic>
      <p:pic>
        <p:nvPicPr>
          <p:cNvPr id="66" name="Google Shape;66;p14"/>
          <p:cNvPicPr preferRelativeResize="0"/>
          <p:nvPr/>
        </p:nvPicPr>
        <p:blipFill>
          <a:blip r:embed="rId5">
            <a:alphaModFix/>
          </a:blip>
          <a:stretch>
            <a:fillRect/>
          </a:stretch>
        </p:blipFill>
        <p:spPr>
          <a:xfrm>
            <a:off x="410098" y="313705"/>
            <a:ext cx="1042226" cy="2215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9" name="Shape 139"/>
        <p:cNvGrpSpPr/>
        <p:nvPr/>
      </p:nvGrpSpPr>
      <p:grpSpPr>
        <a:xfrm>
          <a:off x="0" y="0"/>
          <a:ext cx="0" cy="0"/>
          <a:chOff x="0" y="0"/>
          <a:chExt cx="0" cy="0"/>
        </a:xfrm>
      </p:grpSpPr>
      <p:sp>
        <p:nvSpPr>
          <p:cNvPr id="140" name="Google Shape;140;p23"/>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Tugas Praktek Kelompok (Live)</a:t>
            </a:r>
            <a:endParaRPr sz="3200">
              <a:solidFill>
                <a:schemeClr val="dk1"/>
              </a:solidFill>
              <a:latin typeface="Poppins ExtraBold"/>
              <a:ea typeface="Poppins ExtraBold"/>
              <a:cs typeface="Poppins ExtraBold"/>
              <a:sym typeface="Poppins ExtraBold"/>
            </a:endParaRPr>
          </a:p>
        </p:txBody>
      </p:sp>
      <p:sp>
        <p:nvSpPr>
          <p:cNvPr id="141" name="Google Shape;141;p23"/>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42" name="Google Shape;142;p23"/>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143" name="Google Shape;143;p23"/>
          <p:cNvSpPr txBox="1"/>
          <p:nvPr/>
        </p:nvSpPr>
        <p:spPr>
          <a:xfrm>
            <a:off x="662650" y="1478700"/>
            <a:ext cx="7647000" cy="3338700"/>
          </a:xfrm>
          <a:prstGeom prst="rect">
            <a:avLst/>
          </a:prstGeom>
          <a:noFill/>
          <a:ln>
            <a:noFill/>
          </a:ln>
        </p:spPr>
        <p:txBody>
          <a:bodyPr anchorCtr="0" anchor="t" bIns="91425" lIns="91425" spcFirstLastPara="1" rIns="91425" wrap="square" tIns="91425">
            <a:noAutofit/>
          </a:bodyPr>
          <a:lstStyle/>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Explore macam macam looping lainnya</a:t>
            </a:r>
            <a:endParaRPr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Implementasi semua macam macam looping</a:t>
            </a:r>
            <a:endParaRPr sz="1200">
              <a:solidFill>
                <a:srgbClr val="161616"/>
              </a:solidFill>
              <a:latin typeface="Poppins"/>
              <a:ea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24"/>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49" name="Google Shape;149;p24"/>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150" name="Google Shape;150;p24"/>
          <p:cNvSpPr txBox="1"/>
          <p:nvPr/>
        </p:nvSpPr>
        <p:spPr>
          <a:xfrm>
            <a:off x="662650" y="1478700"/>
            <a:ext cx="7647000" cy="3338700"/>
          </a:xfrm>
          <a:prstGeom prst="rect">
            <a:avLst/>
          </a:prstGeom>
          <a:noFill/>
          <a:ln>
            <a:noFill/>
          </a:ln>
        </p:spPr>
        <p:txBody>
          <a:bodyPr anchorCtr="0" anchor="t" bIns="91425" lIns="91425" spcFirstLastPara="1" rIns="91425" wrap="square" tIns="91425">
            <a:noAutofit/>
          </a:bodyPr>
          <a:lstStyle/>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Tugas individu, melanjutkan dari tugas PHP sebelumnya</a:t>
            </a:r>
            <a:endParaRPr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Pada halaman index, silahkan tambahkan plugin datatable</a:t>
            </a:r>
            <a:endParaRPr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Pada halaman add dan edit, implementasikan jquery atau javascript, kira kira apa yang bisa diimplementasikan di dalam halaman tersebut</a:t>
            </a:r>
            <a:endParaRPr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Due Date : Kamis, 09 November 17:00 WIB</a:t>
            </a:r>
            <a:endParaRPr sz="1200">
              <a:solidFill>
                <a:srgbClr val="161616"/>
              </a:solidFill>
              <a:latin typeface="Poppins"/>
              <a:ea typeface="Poppins"/>
              <a:cs typeface="Poppins"/>
              <a:sym typeface="Poppins"/>
            </a:endParaRPr>
          </a:p>
        </p:txBody>
      </p:sp>
      <p:sp>
        <p:nvSpPr>
          <p:cNvPr id="151" name="Google Shape;151;p24"/>
          <p:cNvSpPr txBox="1"/>
          <p:nvPr/>
        </p:nvSpPr>
        <p:spPr>
          <a:xfrm>
            <a:off x="315550" y="6914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Tugas</a:t>
            </a:r>
            <a:endParaRPr sz="3200">
              <a:solidFill>
                <a:schemeClr val="dk1"/>
              </a:solidFill>
              <a:latin typeface="Poppins ExtraBold"/>
              <a:ea typeface="Poppins ExtraBold"/>
              <a:cs typeface="Poppins ExtraBold"/>
              <a:sym typeface="Poppins Extra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0" name="Shape 70"/>
        <p:cNvGrpSpPr/>
        <p:nvPr/>
      </p:nvGrpSpPr>
      <p:grpSpPr>
        <a:xfrm>
          <a:off x="0" y="0"/>
          <a:ext cx="0" cy="0"/>
          <a:chOff x="0" y="0"/>
          <a:chExt cx="0" cy="0"/>
        </a:xfrm>
      </p:grpSpPr>
      <p:sp>
        <p:nvSpPr>
          <p:cNvPr id="71" name="Google Shape;71;p15"/>
          <p:cNvSpPr txBox="1"/>
          <p:nvPr/>
        </p:nvSpPr>
        <p:spPr>
          <a:xfrm>
            <a:off x="1830200" y="539050"/>
            <a:ext cx="55116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Javascript</a:t>
            </a:r>
            <a:endParaRPr sz="3200">
              <a:solidFill>
                <a:schemeClr val="dk1"/>
              </a:solidFill>
              <a:latin typeface="Poppins ExtraBold"/>
              <a:ea typeface="Poppins ExtraBold"/>
              <a:cs typeface="Poppins ExtraBold"/>
              <a:sym typeface="Poppins ExtraBold"/>
            </a:endParaRPr>
          </a:p>
        </p:txBody>
      </p:sp>
      <p:sp>
        <p:nvSpPr>
          <p:cNvPr id="72" name="Google Shape;72;p15"/>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73" name="Google Shape;73;p15"/>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74" name="Google Shape;74;p15"/>
          <p:cNvSpPr txBox="1"/>
          <p:nvPr/>
        </p:nvSpPr>
        <p:spPr>
          <a:xfrm>
            <a:off x="662650" y="1478700"/>
            <a:ext cx="7647000" cy="33387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 sz="1100">
                <a:solidFill>
                  <a:srgbClr val="161616"/>
                </a:solidFill>
                <a:latin typeface="Poppins"/>
                <a:ea typeface="Poppins"/>
                <a:cs typeface="Poppins"/>
                <a:sym typeface="Poppins"/>
              </a:rPr>
              <a:t>Latar Belakang</a:t>
            </a:r>
            <a:endParaRPr b="1"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rPr lang="en" sz="1100">
                <a:solidFill>
                  <a:srgbClr val="161616"/>
                </a:solidFill>
                <a:latin typeface="Poppins"/>
                <a:ea typeface="Poppins"/>
                <a:cs typeface="Poppins"/>
                <a:sym typeface="Poppins"/>
              </a:rPr>
              <a:t>Javascript diciptakan selama 10 hari saat bulan Mei 1995 oleh Brendan Erich, yang bekerja di Netscape (sekarang Mozilla) . Sebelum bernama Javascript, ia terlebih dahulu dinamai Mocha dan selanjutnya pada September 1995 namanya diubah kembali menjadi Livescript. Hingga pada Desember 1995 dinamai menjadi Javascript sejak lisensinya di miliki Sun.</a:t>
            </a:r>
            <a:endParaRPr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rPr b="1" lang="en" sz="1100">
                <a:solidFill>
                  <a:srgbClr val="161616"/>
                </a:solidFill>
                <a:latin typeface="Poppins"/>
                <a:ea typeface="Poppins"/>
                <a:cs typeface="Poppins"/>
                <a:sym typeface="Poppins"/>
              </a:rPr>
              <a:t>Deskripsi</a:t>
            </a:r>
            <a:endParaRPr b="1"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rPr lang="en" sz="1100">
                <a:solidFill>
                  <a:srgbClr val="161616"/>
                </a:solidFill>
                <a:latin typeface="Poppins"/>
                <a:ea typeface="Poppins"/>
                <a:cs typeface="Poppins"/>
                <a:sym typeface="Poppins"/>
              </a:rPr>
              <a:t>JavaScript adalah bahasa pemrograman yang digunakan dalam pengembangan website agar lebih dinamis dan interaktif. Kalau sebelumnya kamu hanya mengenal HTML dan CSS, nah sekarang kamu jadi tahu bahwa JavaScript dapat meningkatkan fungsionalitas pada halaman web.</a:t>
            </a:r>
            <a:endParaRPr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t/>
            </a:r>
            <a:endParaRPr b="1" sz="1100">
              <a:solidFill>
                <a:srgbClr val="161616"/>
              </a:solidFill>
              <a:latin typeface="Poppins"/>
              <a:ea typeface="Poppins"/>
              <a:cs typeface="Poppins"/>
              <a:sym typeface="Poppins"/>
            </a:endParaRPr>
          </a:p>
          <a:p>
            <a:pPr indent="0" lvl="0" marL="0" rtl="0" algn="just">
              <a:lnSpc>
                <a:spcPct val="150000"/>
              </a:lnSpc>
              <a:spcBef>
                <a:spcPts val="1200"/>
              </a:spcBef>
              <a:spcAft>
                <a:spcPts val="0"/>
              </a:spcAft>
              <a:buNone/>
            </a:pPr>
            <a:r>
              <a:t/>
            </a:r>
            <a:endParaRPr b="1" sz="1100">
              <a:solidFill>
                <a:srgbClr val="161616"/>
              </a:solidFill>
              <a:latin typeface="Poppins"/>
              <a:ea typeface="Poppins"/>
              <a:cs typeface="Poppins"/>
              <a:sym typeface="Poppins"/>
            </a:endParaRPr>
          </a:p>
          <a:p>
            <a:pPr indent="0" lvl="0" marL="0" rtl="0" algn="just">
              <a:lnSpc>
                <a:spcPct val="150000"/>
              </a:lnSpc>
              <a:spcBef>
                <a:spcPts val="1200"/>
              </a:spcBef>
              <a:spcAft>
                <a:spcPts val="1200"/>
              </a:spcAft>
              <a:buNone/>
            </a:pPr>
            <a:r>
              <a:t/>
            </a:r>
            <a:endParaRPr b="1" sz="1100">
              <a:solidFill>
                <a:srgbClr val="161616"/>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 name="Shape 78"/>
        <p:cNvGrpSpPr/>
        <p:nvPr/>
      </p:nvGrpSpPr>
      <p:grpSpPr>
        <a:xfrm>
          <a:off x="0" y="0"/>
          <a:ext cx="0" cy="0"/>
          <a:chOff x="0" y="0"/>
          <a:chExt cx="0" cy="0"/>
        </a:xfrm>
      </p:grpSpPr>
      <p:sp>
        <p:nvSpPr>
          <p:cNvPr id="79" name="Google Shape;79;p16"/>
          <p:cNvSpPr txBox="1"/>
          <p:nvPr/>
        </p:nvSpPr>
        <p:spPr>
          <a:xfrm>
            <a:off x="1830200" y="539050"/>
            <a:ext cx="55116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Pengenalan</a:t>
            </a:r>
            <a:endParaRPr sz="3200">
              <a:solidFill>
                <a:schemeClr val="dk1"/>
              </a:solidFill>
              <a:latin typeface="Poppins ExtraBold"/>
              <a:ea typeface="Poppins ExtraBold"/>
              <a:cs typeface="Poppins ExtraBold"/>
              <a:sym typeface="Poppins ExtraBold"/>
            </a:endParaRPr>
          </a:p>
        </p:txBody>
      </p:sp>
      <p:sp>
        <p:nvSpPr>
          <p:cNvPr id="80" name="Google Shape;80;p16"/>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81" name="Google Shape;81;p16"/>
          <p:cNvPicPr preferRelativeResize="0"/>
          <p:nvPr/>
        </p:nvPicPr>
        <p:blipFill>
          <a:blip r:embed="rId4">
            <a:alphaModFix/>
          </a:blip>
          <a:stretch>
            <a:fillRect/>
          </a:stretch>
        </p:blipFill>
        <p:spPr>
          <a:xfrm>
            <a:off x="410098" y="313705"/>
            <a:ext cx="1042226" cy="221575"/>
          </a:xfrm>
          <a:prstGeom prst="rect">
            <a:avLst/>
          </a:prstGeom>
          <a:noFill/>
          <a:ln>
            <a:noFill/>
          </a:ln>
        </p:spPr>
      </p:pic>
      <p:pic>
        <p:nvPicPr>
          <p:cNvPr id="82" name="Google Shape;82;p16"/>
          <p:cNvPicPr preferRelativeResize="0"/>
          <p:nvPr/>
        </p:nvPicPr>
        <p:blipFill>
          <a:blip r:embed="rId5">
            <a:alphaModFix/>
          </a:blip>
          <a:stretch>
            <a:fillRect/>
          </a:stretch>
        </p:blipFill>
        <p:spPr>
          <a:xfrm>
            <a:off x="2303013" y="1526325"/>
            <a:ext cx="4537975" cy="2565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6" name="Shape 86"/>
        <p:cNvGrpSpPr/>
        <p:nvPr/>
      </p:nvGrpSpPr>
      <p:grpSpPr>
        <a:xfrm>
          <a:off x="0" y="0"/>
          <a:ext cx="0" cy="0"/>
          <a:chOff x="0" y="0"/>
          <a:chExt cx="0" cy="0"/>
        </a:xfrm>
      </p:grpSpPr>
      <p:sp>
        <p:nvSpPr>
          <p:cNvPr id="87" name="Google Shape;87;p17"/>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Penulisan dengan embed</a:t>
            </a:r>
            <a:endParaRPr sz="3200">
              <a:solidFill>
                <a:schemeClr val="dk1"/>
              </a:solidFill>
              <a:latin typeface="Poppins ExtraBold"/>
              <a:ea typeface="Poppins ExtraBold"/>
              <a:cs typeface="Poppins ExtraBold"/>
              <a:sym typeface="Poppins ExtraBold"/>
            </a:endParaRPr>
          </a:p>
        </p:txBody>
      </p:sp>
      <p:sp>
        <p:nvSpPr>
          <p:cNvPr id="88" name="Google Shape;88;p17"/>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89" name="Google Shape;89;p17"/>
          <p:cNvPicPr preferRelativeResize="0"/>
          <p:nvPr/>
        </p:nvPicPr>
        <p:blipFill>
          <a:blip r:embed="rId4">
            <a:alphaModFix/>
          </a:blip>
          <a:stretch>
            <a:fillRect/>
          </a:stretch>
        </p:blipFill>
        <p:spPr>
          <a:xfrm>
            <a:off x="410098" y="313705"/>
            <a:ext cx="1042226" cy="221575"/>
          </a:xfrm>
          <a:prstGeom prst="rect">
            <a:avLst/>
          </a:prstGeom>
          <a:noFill/>
          <a:ln>
            <a:noFill/>
          </a:ln>
        </p:spPr>
      </p:pic>
      <p:pic>
        <p:nvPicPr>
          <p:cNvPr id="90" name="Google Shape;90;p17"/>
          <p:cNvPicPr preferRelativeResize="0"/>
          <p:nvPr/>
        </p:nvPicPr>
        <p:blipFill>
          <a:blip r:embed="rId5">
            <a:alphaModFix/>
          </a:blip>
          <a:stretch>
            <a:fillRect/>
          </a:stretch>
        </p:blipFill>
        <p:spPr>
          <a:xfrm>
            <a:off x="2775188" y="1568400"/>
            <a:ext cx="3593625" cy="2822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 name="Shape 94"/>
        <p:cNvGrpSpPr/>
        <p:nvPr/>
      </p:nvGrpSpPr>
      <p:grpSpPr>
        <a:xfrm>
          <a:off x="0" y="0"/>
          <a:ext cx="0" cy="0"/>
          <a:chOff x="0" y="0"/>
          <a:chExt cx="0" cy="0"/>
        </a:xfrm>
      </p:grpSpPr>
      <p:sp>
        <p:nvSpPr>
          <p:cNvPr id="95" name="Google Shape;95;p18"/>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Penulisan dengan inline</a:t>
            </a:r>
            <a:endParaRPr sz="3200">
              <a:solidFill>
                <a:schemeClr val="dk1"/>
              </a:solidFill>
              <a:latin typeface="Poppins ExtraBold"/>
              <a:ea typeface="Poppins ExtraBold"/>
              <a:cs typeface="Poppins ExtraBold"/>
              <a:sym typeface="Poppins ExtraBold"/>
            </a:endParaRPr>
          </a:p>
        </p:txBody>
      </p:sp>
      <p:sp>
        <p:nvSpPr>
          <p:cNvPr id="96" name="Google Shape;96;p18"/>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97" name="Google Shape;97;p18"/>
          <p:cNvPicPr preferRelativeResize="0"/>
          <p:nvPr/>
        </p:nvPicPr>
        <p:blipFill>
          <a:blip r:embed="rId4">
            <a:alphaModFix/>
          </a:blip>
          <a:stretch>
            <a:fillRect/>
          </a:stretch>
        </p:blipFill>
        <p:spPr>
          <a:xfrm>
            <a:off x="410098" y="313705"/>
            <a:ext cx="1042226" cy="221575"/>
          </a:xfrm>
          <a:prstGeom prst="rect">
            <a:avLst/>
          </a:prstGeom>
          <a:noFill/>
          <a:ln>
            <a:noFill/>
          </a:ln>
        </p:spPr>
      </p:pic>
      <p:pic>
        <p:nvPicPr>
          <p:cNvPr id="98" name="Google Shape;98;p18"/>
          <p:cNvPicPr preferRelativeResize="0"/>
          <p:nvPr/>
        </p:nvPicPr>
        <p:blipFill>
          <a:blip r:embed="rId5">
            <a:alphaModFix/>
          </a:blip>
          <a:stretch>
            <a:fillRect/>
          </a:stretch>
        </p:blipFill>
        <p:spPr>
          <a:xfrm>
            <a:off x="2092499" y="2143200"/>
            <a:ext cx="4959013" cy="428557"/>
          </a:xfrm>
          <a:prstGeom prst="rect">
            <a:avLst/>
          </a:prstGeom>
          <a:noFill/>
          <a:ln>
            <a:noFill/>
          </a:ln>
        </p:spPr>
      </p:pic>
      <p:pic>
        <p:nvPicPr>
          <p:cNvPr id="99" name="Google Shape;99;p18"/>
          <p:cNvPicPr preferRelativeResize="0"/>
          <p:nvPr/>
        </p:nvPicPr>
        <p:blipFill>
          <a:blip r:embed="rId6">
            <a:alphaModFix/>
          </a:blip>
          <a:stretch>
            <a:fillRect/>
          </a:stretch>
        </p:blipFill>
        <p:spPr>
          <a:xfrm>
            <a:off x="2022524" y="2946819"/>
            <a:ext cx="5098950" cy="43730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3" name="Shape 103"/>
        <p:cNvGrpSpPr/>
        <p:nvPr/>
      </p:nvGrpSpPr>
      <p:grpSpPr>
        <a:xfrm>
          <a:off x="0" y="0"/>
          <a:ext cx="0" cy="0"/>
          <a:chOff x="0" y="0"/>
          <a:chExt cx="0" cy="0"/>
        </a:xfrm>
      </p:grpSpPr>
      <p:sp>
        <p:nvSpPr>
          <p:cNvPr id="104" name="Google Shape;104;p19"/>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Penulisan Eksternal</a:t>
            </a:r>
            <a:endParaRPr sz="3200">
              <a:solidFill>
                <a:schemeClr val="dk1"/>
              </a:solidFill>
              <a:latin typeface="Poppins ExtraBold"/>
              <a:ea typeface="Poppins ExtraBold"/>
              <a:cs typeface="Poppins ExtraBold"/>
              <a:sym typeface="Poppins ExtraBold"/>
            </a:endParaRPr>
          </a:p>
        </p:txBody>
      </p:sp>
      <p:sp>
        <p:nvSpPr>
          <p:cNvPr id="105" name="Google Shape;105;p19"/>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06" name="Google Shape;106;p19"/>
          <p:cNvPicPr preferRelativeResize="0"/>
          <p:nvPr/>
        </p:nvPicPr>
        <p:blipFill>
          <a:blip r:embed="rId4">
            <a:alphaModFix/>
          </a:blip>
          <a:stretch>
            <a:fillRect/>
          </a:stretch>
        </p:blipFill>
        <p:spPr>
          <a:xfrm>
            <a:off x="410098" y="313705"/>
            <a:ext cx="1042226" cy="221575"/>
          </a:xfrm>
          <a:prstGeom prst="rect">
            <a:avLst/>
          </a:prstGeom>
          <a:noFill/>
          <a:ln>
            <a:noFill/>
          </a:ln>
        </p:spPr>
      </p:pic>
      <p:pic>
        <p:nvPicPr>
          <p:cNvPr id="107" name="Google Shape;107;p19"/>
          <p:cNvPicPr preferRelativeResize="0"/>
          <p:nvPr/>
        </p:nvPicPr>
        <p:blipFill>
          <a:blip r:embed="rId5">
            <a:alphaModFix/>
          </a:blip>
          <a:stretch>
            <a:fillRect/>
          </a:stretch>
        </p:blipFill>
        <p:spPr>
          <a:xfrm>
            <a:off x="2541177" y="1747200"/>
            <a:ext cx="4061625" cy="232899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1" name="Shape 111"/>
        <p:cNvGrpSpPr/>
        <p:nvPr/>
      </p:nvGrpSpPr>
      <p:grpSpPr>
        <a:xfrm>
          <a:off x="0" y="0"/>
          <a:ext cx="0" cy="0"/>
          <a:chOff x="0" y="0"/>
          <a:chExt cx="0" cy="0"/>
        </a:xfrm>
      </p:grpSpPr>
      <p:sp>
        <p:nvSpPr>
          <p:cNvPr id="112" name="Google Shape;112;p20"/>
          <p:cNvSpPr txBox="1"/>
          <p:nvPr/>
        </p:nvSpPr>
        <p:spPr>
          <a:xfrm>
            <a:off x="315550" y="539050"/>
            <a:ext cx="85515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Latihan Studi Kasus (1)</a:t>
            </a:r>
            <a:endParaRPr sz="3200">
              <a:solidFill>
                <a:schemeClr val="dk1"/>
              </a:solidFill>
              <a:latin typeface="Poppins ExtraBold"/>
              <a:ea typeface="Poppins ExtraBold"/>
              <a:cs typeface="Poppins ExtraBold"/>
              <a:sym typeface="Poppins ExtraBold"/>
            </a:endParaRPr>
          </a:p>
        </p:txBody>
      </p:sp>
      <p:sp>
        <p:nvSpPr>
          <p:cNvPr id="113" name="Google Shape;113;p20"/>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14" name="Google Shape;114;p20"/>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115" name="Google Shape;115;p20"/>
          <p:cNvSpPr txBox="1"/>
          <p:nvPr/>
        </p:nvSpPr>
        <p:spPr>
          <a:xfrm>
            <a:off x="662650" y="1478700"/>
            <a:ext cx="7647000" cy="3338700"/>
          </a:xfrm>
          <a:prstGeom prst="rect">
            <a:avLst/>
          </a:prstGeom>
          <a:noFill/>
          <a:ln>
            <a:noFill/>
          </a:ln>
        </p:spPr>
        <p:txBody>
          <a:bodyPr anchorCtr="0" anchor="t" bIns="91425" lIns="91425" spcFirstLastPara="1" rIns="91425" wrap="square" tIns="91425">
            <a:noAutofit/>
          </a:bodyPr>
          <a:lstStyle/>
          <a:p>
            <a:pPr indent="-304800" lvl="0" marL="457200" rtl="0" algn="just">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Menampilkan macam macam function di javascript menggunakan parameter.</a:t>
            </a:r>
            <a:endParaRPr sz="1200">
              <a:solidFill>
                <a:srgbClr val="161616"/>
              </a:solidFill>
              <a:latin typeface="Poppins"/>
              <a:ea typeface="Poppins"/>
              <a:cs typeface="Poppins"/>
              <a:sym typeface="Poppins"/>
            </a:endParaRPr>
          </a:p>
          <a:p>
            <a:pPr indent="0" lvl="0" marL="0" rtl="0" algn="just">
              <a:lnSpc>
                <a:spcPct val="200000"/>
              </a:lnSpc>
              <a:spcBef>
                <a:spcPts val="1200"/>
              </a:spcBef>
              <a:spcAft>
                <a:spcPts val="1200"/>
              </a:spcAft>
              <a:buNone/>
            </a:pPr>
            <a:r>
              <a:t/>
            </a:r>
            <a:endParaRPr b="1" sz="1200">
              <a:solidFill>
                <a:srgbClr val="161616"/>
              </a:solidFill>
              <a:latin typeface="Poppins"/>
              <a:ea typeface="Poppins"/>
              <a:cs typeface="Poppins"/>
              <a:sym typeface="Poppi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9" name="Shape 119"/>
        <p:cNvGrpSpPr/>
        <p:nvPr/>
      </p:nvGrpSpPr>
      <p:grpSpPr>
        <a:xfrm>
          <a:off x="0" y="0"/>
          <a:ext cx="0" cy="0"/>
          <a:chOff x="0" y="0"/>
          <a:chExt cx="0" cy="0"/>
        </a:xfrm>
      </p:grpSpPr>
      <p:sp>
        <p:nvSpPr>
          <p:cNvPr id="120" name="Google Shape;120;p21"/>
          <p:cNvSpPr txBox="1"/>
          <p:nvPr/>
        </p:nvSpPr>
        <p:spPr>
          <a:xfrm>
            <a:off x="7491133" y="4644625"/>
            <a:ext cx="157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Poppins"/>
                <a:ea typeface="Poppins"/>
                <a:cs typeface="Poppins"/>
                <a:sym typeface="Poppins"/>
              </a:rPr>
              <a:t>www.eduwork.id</a:t>
            </a:r>
            <a:endParaRPr sz="900">
              <a:solidFill>
                <a:srgbClr val="FFFFFF"/>
              </a:solidFill>
              <a:latin typeface="Poppins"/>
              <a:ea typeface="Poppins"/>
              <a:cs typeface="Poppins"/>
              <a:sym typeface="Poppins"/>
            </a:endParaRPr>
          </a:p>
        </p:txBody>
      </p:sp>
      <p:sp>
        <p:nvSpPr>
          <p:cNvPr id="121" name="Google Shape;121;p21"/>
          <p:cNvSpPr/>
          <p:nvPr/>
        </p:nvSpPr>
        <p:spPr>
          <a:xfrm>
            <a:off x="585875" y="1625210"/>
            <a:ext cx="600300" cy="83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531828" y="2704695"/>
            <a:ext cx="3722700" cy="1746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txBox="1"/>
          <p:nvPr/>
        </p:nvSpPr>
        <p:spPr>
          <a:xfrm>
            <a:off x="471700" y="1846925"/>
            <a:ext cx="4356300" cy="7665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4200">
                <a:solidFill>
                  <a:srgbClr val="FFFFFF"/>
                </a:solidFill>
                <a:latin typeface="Poppins ExtraBold"/>
                <a:ea typeface="Poppins ExtraBold"/>
                <a:cs typeface="Poppins ExtraBold"/>
                <a:sym typeface="Poppins ExtraBold"/>
              </a:rPr>
              <a:t>LOOPING</a:t>
            </a:r>
            <a:endParaRPr sz="4200">
              <a:solidFill>
                <a:srgbClr val="FFFFFF"/>
              </a:solidFill>
              <a:latin typeface="Poppins ExtraBold"/>
              <a:ea typeface="Poppins ExtraBold"/>
              <a:cs typeface="Poppins ExtraBold"/>
              <a:sym typeface="Poppins ExtraBold"/>
            </a:endParaRPr>
          </a:p>
        </p:txBody>
      </p:sp>
      <p:sp>
        <p:nvSpPr>
          <p:cNvPr id="124" name="Google Shape;124;p21"/>
          <p:cNvSpPr txBox="1"/>
          <p:nvPr/>
        </p:nvSpPr>
        <p:spPr>
          <a:xfrm>
            <a:off x="471700" y="2477502"/>
            <a:ext cx="4155300" cy="7665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700">
                <a:solidFill>
                  <a:srgbClr val="FFFFFF"/>
                </a:solidFill>
                <a:latin typeface="Poppins"/>
                <a:ea typeface="Poppins"/>
                <a:cs typeface="Poppins"/>
                <a:sym typeface="Poppins"/>
              </a:rPr>
              <a:t>Present by Eduwork.id</a:t>
            </a:r>
            <a:endParaRPr sz="1700">
              <a:solidFill>
                <a:srgbClr val="FFFFFF"/>
              </a:solidFill>
              <a:latin typeface="Poppins"/>
              <a:ea typeface="Poppins"/>
              <a:cs typeface="Poppins"/>
              <a:sym typeface="Poppins"/>
            </a:endParaRPr>
          </a:p>
        </p:txBody>
      </p:sp>
      <p:pic>
        <p:nvPicPr>
          <p:cNvPr id="125" name="Google Shape;125;p21"/>
          <p:cNvPicPr preferRelativeResize="0"/>
          <p:nvPr/>
        </p:nvPicPr>
        <p:blipFill rotWithShape="1">
          <a:blip r:embed="rId4">
            <a:alphaModFix/>
          </a:blip>
          <a:srcRect b="20769" l="68489" r="58548" t="19202"/>
          <a:stretch/>
        </p:blipFill>
        <p:spPr>
          <a:xfrm flipH="1">
            <a:off x="5670900" y="0"/>
            <a:ext cx="3473100" cy="5143500"/>
          </a:xfrm>
          <a:prstGeom prst="round1Rect">
            <a:avLst>
              <a:gd fmla="val 16667" name="adj"/>
            </a:avLst>
          </a:prstGeom>
          <a:noFill/>
          <a:ln>
            <a:noFill/>
          </a:ln>
        </p:spPr>
      </p:pic>
      <p:pic>
        <p:nvPicPr>
          <p:cNvPr id="126" name="Google Shape;126;p21"/>
          <p:cNvPicPr preferRelativeResize="0"/>
          <p:nvPr/>
        </p:nvPicPr>
        <p:blipFill>
          <a:blip r:embed="rId5">
            <a:alphaModFix/>
          </a:blip>
          <a:stretch>
            <a:fillRect/>
          </a:stretch>
        </p:blipFill>
        <p:spPr>
          <a:xfrm>
            <a:off x="410098" y="313705"/>
            <a:ext cx="1042226" cy="221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22"/>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lt1"/>
                </a:solidFill>
                <a:latin typeface="Poppins"/>
                <a:ea typeface="Poppins"/>
                <a:cs typeface="Poppins"/>
                <a:sym typeface="Poppins"/>
              </a:rPr>
              <a:t>www.eduwork.id | Page 05</a:t>
            </a:r>
            <a:endParaRPr sz="1000">
              <a:solidFill>
                <a:schemeClr val="lt1"/>
              </a:solidFill>
              <a:latin typeface="Poppins"/>
              <a:ea typeface="Poppins"/>
              <a:cs typeface="Poppins"/>
              <a:sym typeface="Poppins"/>
            </a:endParaRPr>
          </a:p>
        </p:txBody>
      </p:sp>
      <p:pic>
        <p:nvPicPr>
          <p:cNvPr id="132" name="Google Shape;132;p22"/>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133" name="Google Shape;133;p22"/>
          <p:cNvSpPr txBox="1"/>
          <p:nvPr/>
        </p:nvSpPr>
        <p:spPr>
          <a:xfrm>
            <a:off x="904575" y="539050"/>
            <a:ext cx="7194600" cy="21549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Clr>
                <a:schemeClr val="dk1"/>
              </a:buClr>
              <a:buSzPts val="1100"/>
              <a:buFont typeface="Arial"/>
              <a:buNone/>
            </a:pPr>
            <a:r>
              <a:rPr lang="en" sz="3200">
                <a:solidFill>
                  <a:schemeClr val="lt1"/>
                </a:solidFill>
                <a:latin typeface="Poppins ExtraBold"/>
                <a:ea typeface="Poppins ExtraBold"/>
                <a:cs typeface="Poppins ExtraBold"/>
                <a:sym typeface="Poppins ExtraBold"/>
              </a:rPr>
              <a:t>Looping For</a:t>
            </a:r>
            <a:endParaRPr sz="3200">
              <a:solidFill>
                <a:schemeClr val="lt1"/>
              </a:solidFill>
              <a:latin typeface="Poppins ExtraBold"/>
              <a:ea typeface="Poppins ExtraBold"/>
              <a:cs typeface="Poppins ExtraBold"/>
              <a:sym typeface="Poppins ExtraBold"/>
            </a:endParaRPr>
          </a:p>
          <a:p>
            <a:pPr indent="0" lvl="0" marL="0" rtl="0" algn="ctr">
              <a:lnSpc>
                <a:spcPct val="150000"/>
              </a:lnSpc>
              <a:spcBef>
                <a:spcPts val="0"/>
              </a:spcBef>
              <a:spcAft>
                <a:spcPts val="0"/>
              </a:spcAft>
              <a:buClr>
                <a:schemeClr val="dk1"/>
              </a:buClr>
              <a:buSzPts val="1100"/>
              <a:buFont typeface="Arial"/>
              <a:buNone/>
            </a:pPr>
            <a:r>
              <a:t/>
            </a:r>
            <a:endParaRPr sz="3200">
              <a:solidFill>
                <a:schemeClr val="lt1"/>
              </a:solidFill>
              <a:latin typeface="Poppins ExtraBold"/>
              <a:ea typeface="Poppins ExtraBold"/>
              <a:cs typeface="Poppins ExtraBold"/>
              <a:sym typeface="Poppins ExtraBold"/>
            </a:endParaRPr>
          </a:p>
          <a:p>
            <a:pPr indent="0" lvl="0" marL="0" rtl="0" algn="ctr">
              <a:lnSpc>
                <a:spcPct val="150000"/>
              </a:lnSpc>
              <a:spcBef>
                <a:spcPts val="0"/>
              </a:spcBef>
              <a:spcAft>
                <a:spcPts val="0"/>
              </a:spcAft>
              <a:buNone/>
            </a:pPr>
            <a:r>
              <a:t/>
            </a:r>
            <a:endParaRPr sz="3200">
              <a:solidFill>
                <a:schemeClr val="lt1"/>
              </a:solidFill>
              <a:latin typeface="Poppins ExtraBold"/>
              <a:ea typeface="Poppins ExtraBold"/>
              <a:cs typeface="Poppins ExtraBold"/>
              <a:sym typeface="Poppins ExtraBold"/>
            </a:endParaRPr>
          </a:p>
        </p:txBody>
      </p:sp>
      <p:pic>
        <p:nvPicPr>
          <p:cNvPr id="134" name="Google Shape;134;p22"/>
          <p:cNvPicPr preferRelativeResize="0"/>
          <p:nvPr/>
        </p:nvPicPr>
        <p:blipFill>
          <a:blip r:embed="rId5">
            <a:alphaModFix/>
          </a:blip>
          <a:stretch>
            <a:fillRect/>
          </a:stretch>
        </p:blipFill>
        <p:spPr>
          <a:xfrm>
            <a:off x="2087800" y="1577750"/>
            <a:ext cx="4496724" cy="594135"/>
          </a:xfrm>
          <a:prstGeom prst="rect">
            <a:avLst/>
          </a:prstGeom>
          <a:noFill/>
          <a:ln>
            <a:noFill/>
          </a:ln>
        </p:spPr>
      </p:pic>
      <p:pic>
        <p:nvPicPr>
          <p:cNvPr id="135" name="Google Shape;135;p22"/>
          <p:cNvPicPr preferRelativeResize="0"/>
          <p:nvPr/>
        </p:nvPicPr>
        <p:blipFill>
          <a:blip r:embed="rId6">
            <a:alphaModFix/>
          </a:blip>
          <a:stretch>
            <a:fillRect/>
          </a:stretch>
        </p:blipFill>
        <p:spPr>
          <a:xfrm>
            <a:off x="2601726" y="2424335"/>
            <a:ext cx="3384711" cy="231946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